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200900" cy="10261600"/>
  <p:notesSz cx="6735763" cy="9866313"/>
  <p:defaultTextStyle>
    <a:defPPr>
      <a:defRPr lang="ja-JP"/>
    </a:defPPr>
    <a:lvl1pPr marL="0" algn="l" defTabSz="99718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8592" algn="l" defTabSz="99718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97185" algn="l" defTabSz="99718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95777" algn="l" defTabSz="99718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94371" algn="l" defTabSz="99718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92962" algn="l" defTabSz="99718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91554" algn="l" defTabSz="99718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90146" algn="l" defTabSz="99718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88739" algn="l" defTabSz="99718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ED8F7"/>
    <a:srgbClr val="7C084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5" autoAdjust="0"/>
  </p:normalViewPr>
  <p:slideViewPr>
    <p:cSldViewPr snapToGrid="0" snapToObjects="1" showGuides="1">
      <p:cViewPr>
        <p:scale>
          <a:sx n="100" d="100"/>
          <a:sy n="100" d="100"/>
        </p:scale>
        <p:origin x="-1128" y="1224"/>
      </p:cViewPr>
      <p:guideLst>
        <p:guide orient="horz" pos="3233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302" cy="493237"/>
          </a:xfrm>
          <a:prstGeom prst="rect">
            <a:avLst/>
          </a:prstGeom>
        </p:spPr>
        <p:txBody>
          <a:bodyPr vert="horz" lIns="90641" tIns="45319" rIns="90641" bIns="45319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支援講習告知チラシ例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41" tIns="45319" rIns="90641" bIns="45319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502"/>
            <a:ext cx="2919302" cy="493236"/>
          </a:xfrm>
          <a:prstGeom prst="rect">
            <a:avLst/>
          </a:prstGeom>
        </p:spPr>
        <p:txBody>
          <a:bodyPr vert="horz" lIns="90641" tIns="45319" rIns="90641" bIns="453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890" y="9371502"/>
            <a:ext cx="2919302" cy="493236"/>
          </a:xfrm>
          <a:prstGeom prst="rect">
            <a:avLst/>
          </a:prstGeom>
        </p:spPr>
        <p:txBody>
          <a:bodyPr vert="horz" lIns="90641" tIns="45319" rIns="90641" bIns="45319" rtlCol="0" anchor="b"/>
          <a:lstStyle>
            <a:lvl1pPr algn="r">
              <a:defRPr sz="1200"/>
            </a:lvl1pPr>
          </a:lstStyle>
          <a:p>
            <a:fld id="{F5E6665C-8DEA-45CF-BA70-D083CBB7E0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2557351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2" cy="493316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l">
              <a:defRPr sz="1300"/>
            </a:lvl1pPr>
          </a:lstStyle>
          <a:p>
            <a:r>
              <a:rPr kumimoji="1" lang="ja-JP" altLang="en-US" smtClean="0"/>
              <a:t>支援講習告知チラシ例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2" cy="493316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0100" y="739775"/>
            <a:ext cx="25955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1" rIns="91404" bIns="457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04" tIns="45701" rIns="91404" bIns="4570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2" cy="493316"/>
          </a:xfrm>
          <a:prstGeom prst="rect">
            <a:avLst/>
          </a:prstGeom>
        </p:spPr>
        <p:txBody>
          <a:bodyPr vert="horz" lIns="91404" tIns="45701" rIns="91404" bIns="4570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2" cy="493316"/>
          </a:xfrm>
          <a:prstGeom prst="rect">
            <a:avLst/>
          </a:prstGeom>
        </p:spPr>
        <p:txBody>
          <a:bodyPr vert="horz" lIns="91404" tIns="45701" rIns="91404" bIns="45701" rtlCol="0" anchor="b"/>
          <a:lstStyle>
            <a:lvl1pPr algn="r">
              <a:defRPr sz="1300"/>
            </a:lvl1pPr>
          </a:lstStyle>
          <a:p>
            <a:fld id="{C3A146D2-4EE6-43EB-8240-206EDBA0CC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23899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87418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37093" algn="l" defTabSz="87418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74187" algn="l" defTabSz="87418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311279" algn="l" defTabSz="87418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48374" algn="l" defTabSz="87418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85466" algn="l" defTabSz="87418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622560" algn="l" defTabSz="87418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3059652" algn="l" defTabSz="87418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96746" algn="l" defTabSz="87418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70100" y="739775"/>
            <a:ext cx="2595563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55659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147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4" y="36369"/>
            <a:ext cx="3430445" cy="473701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2" name="正方形/長方形 41"/>
          <p:cNvSpPr/>
          <p:nvPr userDrawn="1"/>
        </p:nvSpPr>
        <p:spPr>
          <a:xfrm>
            <a:off x="1063884" y="4131590"/>
            <a:ext cx="1269578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82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厚生労働省委託事業</a:t>
            </a:r>
          </a:p>
        </p:txBody>
      </p:sp>
      <p:sp>
        <p:nvSpPr>
          <p:cNvPr id="43" name="正方形/長方形 42"/>
          <p:cNvSpPr/>
          <p:nvPr userDrawn="1"/>
        </p:nvSpPr>
        <p:spPr>
          <a:xfrm>
            <a:off x="116035" y="2823597"/>
            <a:ext cx="2369556" cy="1357345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sp3d prstMaterial="matte"/>
        </p:spPr>
        <p:txBody>
          <a:bodyPr wrap="square" lIns="87418" tIns="43710" rIns="87418" bIns="4371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900" b="1" dirty="0">
                <a:ln w="6350" cap="rnd">
                  <a:solidFill>
                    <a:srgbClr val="003300"/>
                  </a:solidFill>
                  <a:round/>
                </a:ln>
                <a:solidFill>
                  <a:srgbClr val="FFFF00"/>
                </a:solidFill>
                <a:effectLst>
                  <a:glow rad="139700">
                    <a:srgbClr val="003300">
                      <a:alpha val="70000"/>
                    </a:srgb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林業就業支援講習</a:t>
            </a:r>
          </a:p>
        </p:txBody>
      </p:sp>
      <p:sp>
        <p:nvSpPr>
          <p:cNvPr id="19" name="正方形/長方形 18"/>
          <p:cNvSpPr>
            <a:spLocks noChangeAspect="1"/>
          </p:cNvSpPr>
          <p:nvPr userDrawn="1"/>
        </p:nvSpPr>
        <p:spPr>
          <a:xfrm>
            <a:off x="3600000" y="144000"/>
            <a:ext cx="1728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>
            <a:spLocks noChangeAspect="1"/>
          </p:cNvSpPr>
          <p:nvPr userDrawn="1"/>
        </p:nvSpPr>
        <p:spPr>
          <a:xfrm>
            <a:off x="5328000" y="144000"/>
            <a:ext cx="1728000" cy="1296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>
            <a:spLocks noChangeAspect="1"/>
          </p:cNvSpPr>
          <p:nvPr userDrawn="1"/>
        </p:nvSpPr>
        <p:spPr>
          <a:xfrm>
            <a:off x="3600000" y="1440000"/>
            <a:ext cx="1728000" cy="1296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/>
          <p:cNvSpPr>
            <a:spLocks noChangeAspect="1"/>
          </p:cNvSpPr>
          <p:nvPr userDrawn="1"/>
        </p:nvSpPr>
        <p:spPr>
          <a:xfrm>
            <a:off x="5328000" y="1440000"/>
            <a:ext cx="1728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/>
          <p:cNvSpPr>
            <a:spLocks noChangeAspect="1"/>
          </p:cNvSpPr>
          <p:nvPr userDrawn="1"/>
        </p:nvSpPr>
        <p:spPr>
          <a:xfrm>
            <a:off x="3600000" y="2736000"/>
            <a:ext cx="1728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>
            <a:spLocks noChangeAspect="1"/>
          </p:cNvSpPr>
          <p:nvPr userDrawn="1"/>
        </p:nvSpPr>
        <p:spPr>
          <a:xfrm>
            <a:off x="5328000" y="2736000"/>
            <a:ext cx="1728000" cy="1296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円形吹き出し 26"/>
          <p:cNvSpPr/>
          <p:nvPr userDrawn="1"/>
        </p:nvSpPr>
        <p:spPr>
          <a:xfrm rot="21158264">
            <a:off x="118252" y="1955514"/>
            <a:ext cx="1385249" cy="923178"/>
          </a:xfrm>
          <a:prstGeom prst="wedgeEllipseCallout">
            <a:avLst>
              <a:gd name="adj1" fmla="val 10240"/>
              <a:gd name="adj2" fmla="val 57549"/>
            </a:avLst>
          </a:prstGeom>
          <a:solidFill>
            <a:schemeClr val="bg1">
              <a:alpha val="9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4"/>
          <p:cNvSpPr txBox="1"/>
          <p:nvPr userDrawn="1"/>
        </p:nvSpPr>
        <p:spPr>
          <a:xfrm rot="21158264">
            <a:off x="99728" y="2059845"/>
            <a:ext cx="1422295" cy="72209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87418" tIns="43710" rIns="87418" bIns="4371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b="1" dirty="0" smtClean="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8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林業</a:t>
            </a:r>
            <a:r>
              <a:rPr lang="ja-JP" altLang="ja-JP" sz="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への就業を目指す</a:t>
            </a:r>
            <a:endParaRPr lang="ja-JP" altLang="ja-JP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r>
              <a:rPr lang="ja-JP" altLang="en-US" b="1" dirty="0" smtClean="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b="1" dirty="0" smtClean="0">
                <a:ln>
                  <a:noFill/>
                </a:ln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森林</a:t>
            </a:r>
            <a:r>
              <a:rPr lang="ja-JP" altLang="en-US" sz="600" dirty="0" smtClean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</a:t>
            </a:r>
            <a:r>
              <a:rPr lang="ja-JP" altLang="en-US" sz="600" dirty="0" err="1" smtClean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</a:t>
            </a:r>
            <a:r>
              <a:rPr lang="ja-JP" altLang="ja-JP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男子</a:t>
            </a:r>
            <a:endParaRPr lang="en-US" altLang="ja-JP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r>
              <a:rPr lang="ja-JP" altLang="en-US" b="1" dirty="0" smtClean="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b="1" dirty="0" smtClean="0">
                <a:ln>
                  <a:noFill/>
                </a:ln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森林</a:t>
            </a:r>
            <a:r>
              <a:rPr lang="ja-JP" altLang="en-US" sz="600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</a:t>
            </a:r>
            <a:r>
              <a:rPr lang="ja-JP" altLang="en-US" sz="600" dirty="0" err="1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</a:t>
            </a:r>
            <a:r>
              <a:rPr lang="ja-JP" altLang="ja-JP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女子</a:t>
            </a:r>
            <a:r>
              <a:rPr lang="ja-JP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へ！</a:t>
            </a:r>
            <a:endParaRPr lang="ja-JP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円/楕円 28"/>
          <p:cNvSpPr>
            <a:spLocks/>
          </p:cNvSpPr>
          <p:nvPr userDrawn="1"/>
        </p:nvSpPr>
        <p:spPr>
          <a:xfrm>
            <a:off x="2520459" y="3292867"/>
            <a:ext cx="1008000" cy="1008000"/>
          </a:xfrm>
          <a:prstGeom prst="ellipse">
            <a:avLst/>
          </a:prstGeom>
          <a:solidFill>
            <a:srgbClr val="003300"/>
          </a:solidFill>
          <a:ln w="15875"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</a:t>
            </a:r>
          </a:p>
        </p:txBody>
      </p:sp>
      <p:sp>
        <p:nvSpPr>
          <p:cNvPr id="30" name="正方形/長方形 29"/>
          <p:cNvSpPr/>
          <p:nvPr userDrawn="1"/>
        </p:nvSpPr>
        <p:spPr>
          <a:xfrm>
            <a:off x="3600000" y="4104000"/>
            <a:ext cx="3456000" cy="4500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172085" rIns="87418" bIns="172085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/>
          <p:cNvSpPr/>
          <p:nvPr userDrawn="1"/>
        </p:nvSpPr>
        <p:spPr>
          <a:xfrm>
            <a:off x="3599999" y="8676000"/>
            <a:ext cx="3456000" cy="1512000"/>
          </a:xfrm>
          <a:prstGeom prst="rect">
            <a:avLst/>
          </a:prstGeom>
          <a:solidFill>
            <a:srgbClr val="003300"/>
          </a:solidFill>
          <a:ln w="12700">
            <a:solidFill>
              <a:srgbClr val="003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u="none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 </a:t>
            </a:r>
            <a:r>
              <a:rPr kumimoji="1" lang="ja-JP" altLang="en-US" sz="1100" b="1" u="none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 問 合 せ </a:t>
            </a:r>
            <a:r>
              <a:rPr kumimoji="1" lang="en-US" altLang="ja-JP" sz="1100" b="1" u="none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 userDrawn="1"/>
        </p:nvSpPr>
        <p:spPr>
          <a:xfrm>
            <a:off x="135547" y="8676000"/>
            <a:ext cx="3456000" cy="1512000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u="none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 </a:t>
            </a:r>
            <a:r>
              <a:rPr kumimoji="1" lang="ja-JP" altLang="en-US" sz="1100" b="1" u="none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注 意 事 項 </a:t>
            </a:r>
            <a:r>
              <a:rPr kumimoji="1" lang="en-US" altLang="ja-JP" sz="1100" b="1" u="none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pPr algn="ctr"/>
            <a:endParaRPr kumimoji="1" lang="en-US" altLang="ja-JP" dirty="0" smtClean="0">
              <a:solidFill>
                <a:srgbClr val="003300"/>
              </a:solidFill>
            </a:endParaRPr>
          </a:p>
          <a:p>
            <a:pPr algn="ctr"/>
            <a:endParaRPr lang="en-US" altLang="ja-JP" dirty="0">
              <a:solidFill>
                <a:srgbClr val="003300"/>
              </a:solidFill>
            </a:endParaRPr>
          </a:p>
          <a:p>
            <a:pPr algn="ctr"/>
            <a:endParaRPr kumimoji="1" lang="en-US" altLang="ja-JP" dirty="0" smtClean="0">
              <a:solidFill>
                <a:srgbClr val="003300"/>
              </a:solidFill>
            </a:endParaRPr>
          </a:p>
          <a:p>
            <a:pPr algn="ctr"/>
            <a:endParaRPr kumimoji="1" lang="ja-JP" alt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90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lvl1pPr algn="ctr" defTabSz="997185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944" indent="-373944" algn="l" defTabSz="997185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0215" indent="-311619" algn="l" defTabSz="997185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482" indent="-249296" algn="l" defTabSz="997185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5074" indent="-249296" algn="l" defTabSz="997185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43665" indent="-249296" algn="l" defTabSz="997185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258" indent="-249296" algn="l" defTabSz="99718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0850" indent="-249296" algn="l" defTabSz="99718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9444" indent="-249296" algn="l" defTabSz="99718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38036" indent="-249296" algn="l" defTabSz="99718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71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8592" algn="l" defTabSz="9971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97185" algn="l" defTabSz="9971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95777" algn="l" defTabSz="9971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94371" algn="l" defTabSz="9971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92962" algn="l" defTabSz="9971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91554" algn="l" defTabSz="9971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90146" algn="l" defTabSz="9971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88739" algn="l" defTabSz="9971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398819" y="8150861"/>
            <a:ext cx="2988913" cy="443724"/>
          </a:xfrm>
          <a:prstGeom prst="rect">
            <a:avLst/>
          </a:prstGeom>
          <a:noFill/>
        </p:spPr>
        <p:txBody>
          <a:bodyPr wrap="square" lIns="87418" tIns="43710" rIns="87418" bIns="4371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申込終了後、参加の可否をご本人宛に連絡します。</a:t>
            </a:r>
            <a:endParaRPr lang="en-US" altLang="ja-JP" sz="8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8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応募者多数の場合は、選考します。</a:t>
            </a:r>
            <a:endParaRPr lang="en-US" altLang="ja-JP" sz="8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8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５名未満の場合は、中止することがあります。</a:t>
            </a:r>
            <a:endParaRPr lang="en-US" altLang="ja-JP" sz="8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en-US" altLang="ja-JP" sz="8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en-US" altLang="ja-JP" sz="8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en-US" altLang="ja-JP" sz="8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ja-JP" altLang="en-US" sz="8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3" name="テキスト ボックス 35"/>
          <p:cNvSpPr txBox="1"/>
          <p:nvPr/>
        </p:nvSpPr>
        <p:spPr>
          <a:xfrm>
            <a:off x="226873" y="5118589"/>
            <a:ext cx="3213653" cy="737007"/>
          </a:xfrm>
          <a:prstGeom prst="rect">
            <a:avLst/>
          </a:prstGeom>
          <a:solidFill>
            <a:schemeClr val="bg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87418" tIns="43710" rIns="87418" bIns="4371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74187">
              <a:defRPr/>
            </a:pPr>
            <a:r>
              <a:rPr lang="ja-JP" altLang="en-US" sz="10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林業の基本知識、林業作業の見学・体験を行うとともに、個別の就職・生活相談を実施することで、林業に就職するために必要な知識等を身につけ、林業への円滑な就職を支援します。</a:t>
            </a:r>
            <a:endParaRPr lang="ja-JP" altLang="ja-JP" sz="1000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29193" y="5878714"/>
            <a:ext cx="854786" cy="31091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講習日程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229193" y="6304457"/>
            <a:ext cx="857106" cy="2580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講習日数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229193" y="6636756"/>
            <a:ext cx="857106" cy="2580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講習場所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229193" y="6984211"/>
            <a:ext cx="857106" cy="44821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申込方法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229193" y="7459170"/>
            <a:ext cx="857106" cy="2580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申込締切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119815" y="6354013"/>
            <a:ext cx="2267361" cy="208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3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日間</a:t>
            </a:r>
            <a:endParaRPr lang="ja-JP" altLang="en-US" sz="13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083979" y="6653148"/>
            <a:ext cx="2267361" cy="302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かごしま県民交流センター　ほか</a:t>
            </a:r>
            <a:endParaRPr lang="ja-JP" altLang="en-US" sz="10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120371" y="6937649"/>
            <a:ext cx="2426737" cy="656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林業就業支援ナビ</a:t>
            </a:r>
            <a:r>
              <a:rPr lang="ja-JP" altLang="en-US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</a:p>
          <a:p>
            <a:pPr algn="l"/>
            <a:r>
              <a:rPr lang="ja-JP" altLang="en-US" sz="10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鹿児島県林業労働力確保支援センター</a:t>
            </a:r>
          </a:p>
          <a:p>
            <a:r>
              <a:rPr lang="ja-JP" altLang="en-US" sz="10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ホームページ  電話・</a:t>
            </a:r>
            <a:r>
              <a:rPr lang="en-US" altLang="ja-JP" sz="10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</a:t>
            </a:r>
            <a:endParaRPr lang="ja-JP" altLang="en-US" sz="1000" b="1" dirty="0" smtClean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0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120371" y="7501971"/>
            <a:ext cx="2267361" cy="215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日（金）</a:t>
            </a:r>
            <a:endParaRPr lang="ja-JP" altLang="en-US" sz="13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29193" y="7846311"/>
            <a:ext cx="857106" cy="2580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募集人数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086299" y="7846311"/>
            <a:ext cx="2267361" cy="258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ja-JP" altLang="en-US" sz="13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</a:t>
            </a:r>
            <a:endParaRPr lang="ja-JP" altLang="en-US" sz="13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147585" y="5715268"/>
            <a:ext cx="2469125" cy="767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７月３０日（火）</a:t>
            </a:r>
            <a:endParaRPr lang="en-US" altLang="ja-JP" sz="1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1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～８月２日（金）</a:t>
            </a:r>
            <a:endParaRPr lang="ja-JP" altLang="en-US" sz="1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テキスト ボックス 10"/>
          <p:cNvSpPr txBox="1"/>
          <p:nvPr/>
        </p:nvSpPr>
        <p:spPr>
          <a:xfrm>
            <a:off x="2533650" y="3644122"/>
            <a:ext cx="1013458" cy="40511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鹿児島県</a:t>
            </a:r>
            <a:endParaRPr lang="ja-JP" altLang="en-US" sz="1800" b="1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149845" y="7594640"/>
            <a:ext cx="2877521" cy="77808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</a:t>
            </a:r>
            <a:r>
              <a:rPr lang="en-US" altLang="ja-JP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講習修了者には、受講中の宿泊費について</a:t>
            </a:r>
          </a:p>
          <a:p>
            <a:r>
              <a:rPr lang="ja-JP" altLang="ja-JP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ja-JP" sz="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泊</a:t>
            </a:r>
            <a:r>
              <a:rPr lang="ja-JP" altLang="ja-JP" sz="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あたり４</a:t>
            </a:r>
            <a:r>
              <a:rPr lang="en-US" altLang="ja-JP" sz="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lang="ja-JP" altLang="ja-JP" sz="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３２０円</a:t>
            </a:r>
            <a:r>
              <a:rPr lang="ja-JP" altLang="ja-JP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（消費税込）を上限に補助します。</a:t>
            </a:r>
          </a:p>
          <a:p>
            <a:r>
              <a:rPr lang="ja-JP" altLang="ja-JP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</a:t>
            </a:r>
            <a:r>
              <a:rPr lang="en-US" altLang="ja-JP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補助となる日数は講習日数を限度とします</a:t>
            </a:r>
            <a:r>
              <a:rPr lang="ja-JP" altLang="en-US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ja-JP" sz="800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937512" y="6118883"/>
            <a:ext cx="994245" cy="276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sz="1300" b="1" dirty="0">
                <a:solidFill>
                  <a:schemeClr val="accent3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応募資格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5067784" y="6068972"/>
            <a:ext cx="1959582" cy="49357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林業への就職を希望</a:t>
            </a:r>
            <a:r>
              <a:rPr lang="ja-JP" altLang="ja-JP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する方</a:t>
            </a:r>
            <a:endParaRPr lang="ja-JP" altLang="ja-JP" sz="800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099758" y="6636756"/>
            <a:ext cx="840608" cy="3619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2300" b="1" dirty="0">
                <a:ln w="6350">
                  <a:solidFill>
                    <a:srgbClr val="FFFF00"/>
                  </a:solidFill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無</a:t>
            </a:r>
            <a:r>
              <a:rPr lang="ja-JP" altLang="en-US" sz="2300" b="1" dirty="0">
                <a:ln w="6350">
                  <a:solidFill>
                    <a:srgbClr val="FFFF00"/>
                  </a:solidFill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sz="2300" b="1" dirty="0">
                <a:ln w="6350">
                  <a:solidFill>
                    <a:srgbClr val="FFFF00"/>
                  </a:solidFill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料</a:t>
            </a:r>
            <a:endParaRPr lang="ja-JP" altLang="ja-JP" sz="2300" dirty="0">
              <a:ln w="6350">
                <a:solidFill>
                  <a:srgbClr val="FFFF00"/>
                </a:solidFill>
              </a:ln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937512" y="6679556"/>
            <a:ext cx="994245" cy="276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sz="1300" b="1" dirty="0">
                <a:solidFill>
                  <a:schemeClr val="accent3">
                    <a:lumMod val="50000"/>
                  </a:schemeClr>
                </a:solidFill>
              </a:rPr>
              <a:t>受講料</a:t>
            </a:r>
            <a:endParaRPr lang="ja-JP" altLang="ja-JP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937512" y="7156059"/>
            <a:ext cx="994245" cy="276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sz="1300" b="1" dirty="0">
                <a:solidFill>
                  <a:schemeClr val="accent3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宿泊費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5099758" y="7113259"/>
            <a:ext cx="840608" cy="3619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300" b="1" dirty="0" smtClean="0">
                <a:ln w="6350">
                  <a:solidFill>
                    <a:srgbClr val="FFFF00"/>
                  </a:solidFill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補 助</a:t>
            </a:r>
            <a:endParaRPr lang="ja-JP" altLang="ja-JP" sz="2300" dirty="0">
              <a:ln w="6350">
                <a:solidFill>
                  <a:srgbClr val="FFFF00"/>
                </a:solidFill>
              </a:ln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693740" y="4437681"/>
            <a:ext cx="1268519" cy="310918"/>
          </a:xfrm>
          <a:prstGeom prst="rect">
            <a:avLst/>
          </a:prstGeom>
          <a:solidFill>
            <a:schemeClr val="bg1"/>
          </a:solidFill>
          <a:ln w="444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18" tIns="43710" rIns="87418" bIns="4371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sz="1500" b="1" dirty="0">
                <a:solidFill>
                  <a:schemeClr val="accent3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講習内容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7369668" y="262357"/>
            <a:ext cx="1412381" cy="105928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写真</a:t>
            </a:r>
            <a:r>
              <a:rPr lang="ja-JP" altLang="en-US" sz="1100" dirty="0"/>
              <a:t>は</a:t>
            </a:r>
            <a:r>
              <a:rPr kumimoji="1" lang="ja-JP" altLang="en-US" sz="1100" dirty="0" smtClean="0"/>
              <a:t>サイズを</a:t>
            </a:r>
            <a:r>
              <a:rPr lang="en-US" altLang="ja-JP" sz="1100" dirty="0" smtClean="0"/>
              <a:t>3</a:t>
            </a:r>
            <a:r>
              <a:rPr kumimoji="1" lang="en-US" altLang="ja-JP" sz="1100" dirty="0" smtClean="0"/>
              <a:t>.3cm×4.4cm</a:t>
            </a:r>
          </a:p>
          <a:p>
            <a:pPr algn="ctr"/>
            <a:r>
              <a:rPr lang="ja-JP" altLang="en-US" sz="1100" dirty="0" smtClean="0"/>
              <a:t>に設定すると</a:t>
            </a:r>
            <a:endParaRPr lang="en-US" altLang="ja-JP" sz="1100" dirty="0" smtClean="0"/>
          </a:p>
          <a:p>
            <a:pPr algn="ctr"/>
            <a:r>
              <a:rPr lang="ja-JP" altLang="en-US" sz="1100" dirty="0" smtClean="0"/>
              <a:t>枠に収まります</a:t>
            </a:r>
            <a:endParaRPr kumimoji="1" lang="en-US" altLang="ja-JP" sz="11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3848100" y="8975269"/>
            <a:ext cx="2981325" cy="1140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ctr"/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899-5302 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</a:p>
          <a:p>
            <a:pPr algn="ctr"/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鹿児島県姶良市蒲生町　 上久徳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182-1</a:t>
            </a:r>
            <a:endParaRPr lang="ja-JP" altLang="en-US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鹿児島県林業労働力確保支援センター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TEL0995-52-8360 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FAX0995-52-1022 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　</a:t>
            </a:r>
            <a:endParaRPr lang="en-US" altLang="ja-JP" sz="12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2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HP http://kriingyoc.server-shared.com/</a:t>
            </a:r>
            <a:endParaRPr lang="ja-JP" altLang="en-US" sz="12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2" name="図 41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198000"/>
            <a:ext cx="1584000" cy="1188000"/>
          </a:xfrm>
          <a:prstGeom prst="rect">
            <a:avLst/>
          </a:prstGeom>
        </p:spPr>
      </p:pic>
      <p:pic>
        <p:nvPicPr>
          <p:cNvPr id="56" name="図 5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198000"/>
            <a:ext cx="1584000" cy="1188000"/>
          </a:xfrm>
          <a:prstGeom prst="rect">
            <a:avLst/>
          </a:prstGeom>
        </p:spPr>
      </p:pic>
      <p:pic>
        <p:nvPicPr>
          <p:cNvPr id="58" name="図 57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1497527"/>
            <a:ext cx="1584000" cy="1188000"/>
          </a:xfrm>
          <a:prstGeom prst="rect">
            <a:avLst/>
          </a:prstGeom>
        </p:spPr>
      </p:pic>
      <p:pic>
        <p:nvPicPr>
          <p:cNvPr id="65" name="図 64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1497527"/>
            <a:ext cx="1584000" cy="1188000"/>
          </a:xfrm>
          <a:prstGeom prst="rect">
            <a:avLst/>
          </a:prstGeom>
        </p:spPr>
      </p:pic>
      <p:pic>
        <p:nvPicPr>
          <p:cNvPr id="68" name="図 67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2789455"/>
            <a:ext cx="1584000" cy="1188000"/>
          </a:xfrm>
          <a:prstGeom prst="rect">
            <a:avLst/>
          </a:prstGeom>
        </p:spPr>
      </p:pic>
      <p:pic>
        <p:nvPicPr>
          <p:cNvPr id="69" name="図 68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2789455"/>
            <a:ext cx="1584000" cy="1188000"/>
          </a:xfrm>
          <a:prstGeom prst="rect">
            <a:avLst/>
          </a:prstGeom>
        </p:spPr>
      </p:pic>
      <p:sp>
        <p:nvSpPr>
          <p:cNvPr id="70" name="正方形/長方形 69"/>
          <p:cNvSpPr/>
          <p:nvPr/>
        </p:nvSpPr>
        <p:spPr>
          <a:xfrm>
            <a:off x="4486695" y="4901986"/>
            <a:ext cx="2190330" cy="93442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7418" tIns="43710" rIns="87418" bIns="4371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🌲</a:t>
            </a:r>
            <a:r>
              <a:rPr lang="ja-JP" altLang="en-US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林</a:t>
            </a:r>
            <a:r>
              <a:rPr lang="ja-JP" altLang="ja-JP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業の基礎</a:t>
            </a:r>
            <a:r>
              <a:rPr lang="ja-JP" altLang="ja-JP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知識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講習</a:t>
            </a:r>
            <a:endParaRPr lang="ja-JP" altLang="ja-JP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ja-JP" dirty="0">
                <a:solidFill>
                  <a:sysClr val="windowText" lastClr="000000"/>
                </a:solidFill>
              </a:rPr>
              <a:t>🌲</a:t>
            </a:r>
            <a:r>
              <a:rPr lang="ja-JP" altLang="ja-JP" b="1" dirty="0"/>
              <a:t> </a:t>
            </a:r>
            <a:r>
              <a:rPr lang="ja-JP" altLang="ja-JP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安全衛生講習</a:t>
            </a:r>
          </a:p>
          <a:p>
            <a:r>
              <a:rPr lang="ja-JP" altLang="ja-JP" dirty="0">
                <a:solidFill>
                  <a:sysClr val="windowText" lastClr="000000"/>
                </a:solidFill>
              </a:rPr>
              <a:t>🌲</a:t>
            </a:r>
            <a:r>
              <a:rPr lang="ja-JP" altLang="ja-JP" b="1" dirty="0"/>
              <a:t> </a:t>
            </a:r>
            <a:r>
              <a:rPr lang="ja-JP" altLang="ja-JP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林業作業の実地講習</a:t>
            </a:r>
          </a:p>
          <a:p>
            <a:r>
              <a:rPr lang="ja-JP" altLang="ja-JP" dirty="0">
                <a:solidFill>
                  <a:sysClr val="windowText" lastClr="000000"/>
                </a:solidFill>
              </a:rPr>
              <a:t>🌲</a:t>
            </a:r>
            <a:r>
              <a:rPr lang="ja-JP" altLang="ja-JP" b="1" dirty="0">
                <a:solidFill>
                  <a:sysClr val="windowText" lastClr="000000"/>
                </a:solidFill>
              </a:rPr>
              <a:t> </a:t>
            </a:r>
            <a:r>
              <a:rPr lang="ja-JP" altLang="ja-JP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林業関係施設等の見学</a:t>
            </a:r>
          </a:p>
          <a:p>
            <a:r>
              <a:rPr lang="ja-JP" altLang="ja-JP" dirty="0">
                <a:solidFill>
                  <a:sysClr val="windowText" lastClr="000000"/>
                </a:solidFill>
              </a:rPr>
              <a:t>🌲</a:t>
            </a:r>
            <a:r>
              <a:rPr lang="ja-JP" altLang="ja-JP" b="1" dirty="0">
                <a:solidFill>
                  <a:sysClr val="windowText" lastClr="000000"/>
                </a:solidFill>
              </a:rPr>
              <a:t> </a:t>
            </a:r>
            <a:r>
              <a:rPr lang="ja-JP" altLang="en-US" b="1" dirty="0" smtClean="0">
                <a:solidFill>
                  <a:sysClr val="windowText" lastClr="000000"/>
                </a:solidFill>
              </a:rPr>
              <a:t>職業</a:t>
            </a:r>
            <a:r>
              <a:rPr lang="ja-JP" altLang="ja-JP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ja-JP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生活相談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454564" y="9470327"/>
            <a:ext cx="2981368" cy="309536"/>
          </a:xfrm>
          <a:prstGeom prst="rect">
            <a:avLst/>
          </a:prstGeom>
          <a:noFill/>
        </p:spPr>
        <p:txBody>
          <a:bodyPr wrap="square" lIns="0" tIns="0" rIns="0" bIns="0" numCol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ja-JP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食費や講習実施地域までの交通費等受講に関連して生じる経費は、自己負担となります。宿泊費は途中辞退された方には支給されません</a:t>
            </a:r>
            <a:r>
              <a:rPr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7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ja-JP" altLang="en-US" sz="7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54563" y="9292644"/>
            <a:ext cx="2981368" cy="193515"/>
          </a:xfrm>
          <a:prstGeom prst="rect">
            <a:avLst/>
          </a:prstGeom>
          <a:noFill/>
        </p:spPr>
        <p:txBody>
          <a:bodyPr wrap="square" lIns="0" tIns="0" rIns="0" bIns="0" numCol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ja-JP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この講習は、必ずしも就職を保証するものではありません。</a:t>
            </a:r>
            <a:endParaRPr lang="en-US" altLang="ja-JP" sz="7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ja-JP" altLang="en-US" sz="7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54564" y="8986124"/>
            <a:ext cx="2981368" cy="303154"/>
          </a:xfrm>
          <a:prstGeom prst="rect">
            <a:avLst/>
          </a:prstGeom>
          <a:noFill/>
        </p:spPr>
        <p:txBody>
          <a:bodyPr wrap="square" lIns="0" tIns="0" rIns="0" bIns="0" numCol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 defTabSz="874187">
              <a:defRPr/>
            </a:pPr>
            <a:r>
              <a:rPr lang="ja-JP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講習</a:t>
            </a:r>
            <a:r>
              <a:rPr lang="ja-JP" altLang="ja-JP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を実施する機関にご相談下さい。</a:t>
            </a:r>
            <a:endParaRPr lang="en-US" altLang="ja-JP" sz="7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ja-JP" altLang="en-US" sz="7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282908" y="8963858"/>
            <a:ext cx="199562" cy="153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b="1" dirty="0">
                <a:solidFill>
                  <a:sysClr val="windowText" lastClr="000000"/>
                </a:solidFill>
                <a:latin typeface="Goudy Old Style" panose="02020502050305020303" pitchFamily="18" charset="0"/>
                <a:ea typeface="Gungsuh" panose="02030600000101010101" pitchFamily="18" charset="-127"/>
              </a:rPr>
              <a:t>1.</a:t>
            </a:r>
            <a:endParaRPr lang="ja-JP" altLang="en-US" b="1" dirty="0">
              <a:solidFill>
                <a:sysClr val="windowText" lastClr="000000"/>
              </a:solidFill>
              <a:latin typeface="Goudy Old Style" panose="02020502050305020303" pitchFamily="18" charset="0"/>
              <a:ea typeface="Gungsuh" panose="02030600000101010101" pitchFamily="18" charset="-127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82908" y="9270375"/>
            <a:ext cx="199562" cy="153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b="1" dirty="0">
                <a:solidFill>
                  <a:sysClr val="windowText" lastClr="000000"/>
                </a:solidFill>
                <a:latin typeface="Goudy Old Style" panose="02020502050305020303" pitchFamily="18" charset="0"/>
                <a:ea typeface="Gungsuh" panose="02030600000101010101" pitchFamily="18" charset="-127"/>
              </a:rPr>
              <a:t>2.</a:t>
            </a:r>
            <a:endParaRPr lang="ja-JP" altLang="en-US" b="1" dirty="0">
              <a:solidFill>
                <a:sysClr val="windowText" lastClr="000000"/>
              </a:solidFill>
              <a:latin typeface="Goudy Old Style" panose="02020502050305020303" pitchFamily="18" charset="0"/>
              <a:ea typeface="Gungsuh" panose="02030600000101010101" pitchFamily="18" charset="-127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282908" y="9445251"/>
            <a:ext cx="199562" cy="159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b="1">
                <a:solidFill>
                  <a:sysClr val="windowText" lastClr="000000"/>
                </a:solidFill>
                <a:latin typeface="Goudy Old Style" panose="02020502050305020303" pitchFamily="18" charset="0"/>
                <a:ea typeface="Gungsuh" panose="02030600000101010101" pitchFamily="18" charset="-127"/>
              </a:rPr>
              <a:t>3.</a:t>
            </a:r>
            <a:endParaRPr lang="ja-JP" altLang="en-US" b="1">
              <a:solidFill>
                <a:sysClr val="windowText" lastClr="000000"/>
              </a:solidFill>
              <a:latin typeface="Goudy Old Style" panose="02020502050305020303" pitchFamily="18" charset="0"/>
              <a:ea typeface="Gungsuh" panose="02030600000101010101" pitchFamily="18" charset="-127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119815" y="9912945"/>
            <a:ext cx="2427293" cy="264388"/>
          </a:xfrm>
          <a:prstGeom prst="roundRect">
            <a:avLst>
              <a:gd name="adj" fmla="val 11111"/>
            </a:avLst>
          </a:prstGeom>
          <a:noFill/>
          <a:ln w="63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08" tIns="0" rIns="17208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イラスト資料： 全国森林連合会「林業就業支援ナビ」ホームページより</a:t>
            </a:r>
            <a:endParaRPr lang="en-US" altLang="ja-JP" sz="600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林業</a:t>
            </a:r>
            <a:r>
              <a:rPr lang="ja-JP" altLang="en-US" sz="8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就業支援ナビ：　</a:t>
            </a:r>
            <a:r>
              <a:rPr lang="en-US" altLang="ja-JP" sz="800" u="sng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http://www.nw-mori.or.jp/</a:t>
            </a:r>
            <a:endParaRPr lang="ja-JP" altLang="en-US" sz="800" u="sng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96881" y="4428182"/>
            <a:ext cx="2791866" cy="690407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square" lIns="87418" tIns="43710" rIns="87418" bIns="4371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5300" b="1" dirty="0" smtClean="0">
                <a:ln w="0" cap="flat">
                  <a:solidFill>
                    <a:srgbClr val="003300"/>
                  </a:solidFill>
                </a:ln>
                <a:solidFill>
                  <a:srgbClr val="FFFF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r>
              <a:rPr lang="ja-JP" altLang="en-US" sz="2900" b="1" dirty="0" smtClean="0">
                <a:ln w="0" cap="flat">
                  <a:solidFill>
                    <a:srgbClr val="003300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日間</a:t>
            </a:r>
            <a:r>
              <a:rPr lang="ja-JP" altLang="en-US" sz="2900" b="1" dirty="0">
                <a:ln w="0" cap="flat">
                  <a:solidFill>
                    <a:srgbClr val="003300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コース</a:t>
            </a:r>
          </a:p>
        </p:txBody>
      </p:sp>
    </p:spTree>
    <p:extLst>
      <p:ext uri="{BB962C8B-B14F-4D97-AF65-F5344CB8AC3E}">
        <p14:creationId xmlns="" xmlns:p14="http://schemas.microsoft.com/office/powerpoint/2010/main" val="11617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048_hobby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939EDA-EE09-4224-82B0-6C4936D0A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21048_hobby_flyer</Template>
  <TotalTime>0</TotalTime>
  <Words>292</Words>
  <Application>Microsoft Office PowerPoint</Application>
  <PresentationFormat>ユーザー設定</PresentationFormat>
  <Paragraphs>53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21048_hobby_flyer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2017-12-28T01:52:18Z</dcterms:created>
  <dcterms:modified xsi:type="dcterms:W3CDTF">2019-05-15T23:56:58Z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TC027761549991</vt:lpwstr>
  </property>
</Properties>
</file>